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2" r:id="rId1"/>
  </p:sldMasterIdLst>
  <p:sldIdLst>
    <p:sldId id="256" r:id="rId2"/>
    <p:sldId id="258" r:id="rId3"/>
    <p:sldId id="257" r:id="rId4"/>
    <p:sldId id="259" r:id="rId5"/>
    <p:sldId id="260" r:id="rId6"/>
    <p:sldId id="261" r:id="rId7"/>
    <p:sldId id="263" r:id="rId8"/>
    <p:sldId id="264" r:id="rId9"/>
    <p:sldId id="265" r:id="rId10"/>
    <p:sldId id="267" r:id="rId11"/>
    <p:sldId id="269" r:id="rId12"/>
    <p:sldId id="266" r:id="rId13"/>
    <p:sldId id="270" r:id="rId14"/>
    <p:sldId id="274" r:id="rId15"/>
    <p:sldId id="273" r:id="rId16"/>
    <p:sldId id="272" r:id="rId17"/>
    <p:sldId id="271" r:id="rId18"/>
    <p:sldId id="26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snapToObjects="1">
      <p:cViewPr varScale="1">
        <p:scale>
          <a:sx n="90" d="100"/>
          <a:sy n="90" d="100"/>
        </p:scale>
        <p:origin x="896"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it-IT" smtClean="0"/>
              <a:t>Fare clic per modificare lo stile del titolo</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it-IT" smtClean="0"/>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3146626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dirty="0"/>
          </a:p>
        </p:txBody>
      </p:sp>
      <p:sp>
        <p:nvSpPr>
          <p:cNvPr id="3" name="Vertical Text Placeholder 2"/>
          <p:cNvSpPr>
            <a:spLocks noGrp="1"/>
          </p:cNvSpPr>
          <p:nvPr>
            <p:ph type="body" orient="vert" idx="1"/>
          </p:nvPr>
        </p:nvSpPr>
        <p:spPr/>
        <p:txBody>
          <a:bodyPr vert="eaVert" anchor="t"/>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464348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it-IT" smtClean="0"/>
              <a:t>Fare clic per modificare lo stile del titolo</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407427115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dirty="0"/>
          </a:p>
        </p:txBody>
      </p:sp>
      <p:sp>
        <p:nvSpPr>
          <p:cNvPr id="3" name="Content Placeholder 2"/>
          <p:cNvSpPr>
            <a:spLocks noGrp="1"/>
          </p:cNvSpPr>
          <p:nvPr>
            <p:ph idx="1"/>
          </p:nvPr>
        </p:nvSpPr>
        <p:spPr/>
        <p:txBody>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784888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it-IT" smtClean="0"/>
              <a:t>Fare clic per modificare lo stile del titolo</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Modifica gli stili del testo dello schema</a:t>
            </a:r>
          </a:p>
        </p:txBody>
      </p:sp>
      <p:sp>
        <p:nvSpPr>
          <p:cNvPr id="4" name="Date Placeholder 3"/>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690195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84829106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smtClean="0"/>
              <a:t>Fare clic per modificare lo stile del titolo</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Modifica gli stili del testo dello schema</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Modifica gli stili del testo dello schema</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862309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it-IT" smtClean="0"/>
              <a:t>Fare clic per modificare lo stile del titolo</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137085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74199534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it-IT" smtClean="0"/>
              <a:t>Fare clic per modificare lo stile del titolo</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Modifica gli stili del testo dello schema</a:t>
            </a:r>
          </a:p>
        </p:txBody>
      </p:sp>
      <p:sp>
        <p:nvSpPr>
          <p:cNvPr id="8" name="Date Placeholder 7"/>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245462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it-IT" smtClean="0"/>
              <a:t>Fare clic per modificare lo stile del titolo</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smtClean="0"/>
              <a:t>Fare clic sull'icona per inserire un'immagine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Modifica gli stili del testo dello schema</a:t>
            </a:r>
          </a:p>
        </p:txBody>
      </p:sp>
      <p:sp>
        <p:nvSpPr>
          <p:cNvPr id="8" name="Date Placeholder 7"/>
          <p:cNvSpPr>
            <a:spLocks noGrp="1"/>
          </p:cNvSpPr>
          <p:nvPr>
            <p:ph type="dt" sz="half" idx="10"/>
          </p:nvPr>
        </p:nvSpPr>
        <p:spPr/>
        <p:txBody>
          <a:bodyPr/>
          <a:lstStyle/>
          <a:p>
            <a:fld id="{5586B75A-687E-405C-8A0B-8D00578BA2C3}" type="datetimeFigureOut">
              <a:rPr lang="en-US" smtClean="0"/>
              <a:pPr/>
              <a:t>6/21/16</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5656946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it-IT" smtClean="0"/>
              <a:t>Fare clic per modificare lo stile del titolo</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it-IT" smtClean="0"/>
              <a:t>Modifica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6/21/16</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3885865293"/>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png"/><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chor="ctr"/>
          <a:lstStyle/>
          <a:p>
            <a:pPr algn="ctr"/>
            <a:r>
              <a:rPr lang="it-IT" sz="8000" dirty="0" smtClean="0"/>
              <a:t>Family Tree</a:t>
            </a:r>
            <a:r>
              <a:rPr lang="it-IT" dirty="0" smtClean="0"/>
              <a:t/>
            </a:r>
            <a:br>
              <a:rPr lang="it-IT" dirty="0" smtClean="0"/>
            </a:br>
            <a:r>
              <a:rPr lang="it-IT" sz="3200" dirty="0" smtClean="0"/>
              <a:t>(documentazione tecnica)</a:t>
            </a:r>
            <a:endParaRPr lang="it-IT" sz="3200" dirty="0"/>
          </a:p>
        </p:txBody>
      </p:sp>
    </p:spTree>
    <p:extLst>
      <p:ext uri="{BB962C8B-B14F-4D97-AF65-F5344CB8AC3E}">
        <p14:creationId xmlns:p14="http://schemas.microsoft.com/office/powerpoint/2010/main" val="8754103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p:cNvSpPr>
            <a:spLocks noGrp="1"/>
          </p:cNvSpPr>
          <p:nvPr>
            <p:ph type="title"/>
          </p:nvPr>
        </p:nvSpPr>
        <p:spPr/>
        <p:txBody>
          <a:bodyPr/>
          <a:lstStyle/>
          <a:p>
            <a:r>
              <a:rPr lang="it-IT" dirty="0" smtClean="0"/>
              <a:t>View delle pagine cambio foto e richieste d’amicizia</a:t>
            </a:r>
            <a:endParaRPr lang="en-US" dirty="0"/>
          </a:p>
        </p:txBody>
      </p:sp>
      <p:sp>
        <p:nvSpPr>
          <p:cNvPr id="6" name="Segnaposto testo 5"/>
          <p:cNvSpPr>
            <a:spLocks noGrp="1"/>
          </p:cNvSpPr>
          <p:nvPr>
            <p:ph type="body" idx="1"/>
          </p:nvPr>
        </p:nvSpPr>
        <p:spPr/>
        <p:txBody>
          <a:bodyPr/>
          <a:lstStyle/>
          <a:p>
            <a:r>
              <a:rPr lang="it-IT" dirty="0"/>
              <a:t>C</a:t>
            </a:r>
            <a:r>
              <a:rPr lang="it-IT" dirty="0" smtClean="0"/>
              <a:t>ambio foto </a:t>
            </a:r>
            <a:endParaRPr lang="en-US" dirty="0"/>
          </a:p>
        </p:txBody>
      </p:sp>
      <p:pic>
        <p:nvPicPr>
          <p:cNvPr id="10" name="Segnaposto contenuto 9"/>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35168" t="13915" r="35330" b="17616"/>
          <a:stretch/>
        </p:blipFill>
        <p:spPr>
          <a:xfrm>
            <a:off x="3867913" y="1831306"/>
            <a:ext cx="2893106" cy="4196309"/>
          </a:xfrm>
        </p:spPr>
      </p:pic>
      <p:sp>
        <p:nvSpPr>
          <p:cNvPr id="8" name="Segnaposto testo 7"/>
          <p:cNvSpPr>
            <a:spLocks noGrp="1"/>
          </p:cNvSpPr>
          <p:nvPr>
            <p:ph type="body" sz="quarter" idx="3"/>
          </p:nvPr>
        </p:nvSpPr>
        <p:spPr/>
        <p:txBody>
          <a:bodyPr/>
          <a:lstStyle/>
          <a:p>
            <a:r>
              <a:rPr lang="it-IT" dirty="0" smtClean="0"/>
              <a:t>Richiesta amicizia</a:t>
            </a:r>
            <a:endParaRPr lang="en-US" dirty="0"/>
          </a:p>
        </p:txBody>
      </p:sp>
      <p:pic>
        <p:nvPicPr>
          <p:cNvPr id="11" name="Segnaposto contenuto 10"/>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7548600" y="1839195"/>
            <a:ext cx="3652511" cy="4206721"/>
          </a:xfrm>
        </p:spPr>
      </p:pic>
    </p:spTree>
    <p:extLst>
      <p:ext uri="{BB962C8B-B14F-4D97-AF65-F5344CB8AC3E}">
        <p14:creationId xmlns:p14="http://schemas.microsoft.com/office/powerpoint/2010/main" val="30063411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olo 8"/>
          <p:cNvSpPr>
            <a:spLocks noGrp="1"/>
          </p:cNvSpPr>
          <p:nvPr>
            <p:ph type="title"/>
          </p:nvPr>
        </p:nvSpPr>
        <p:spPr/>
        <p:txBody>
          <a:bodyPr>
            <a:normAutofit/>
          </a:bodyPr>
          <a:lstStyle/>
          <a:p>
            <a:r>
              <a:rPr lang="it-IT" sz="3200" dirty="0"/>
              <a:t>Una volta loggato , l’utente può effettuare una ricerca mirata cosi da poter individuare i suoi parenti.</a:t>
            </a:r>
            <a:endParaRPr lang="en-US" sz="3200" dirty="0"/>
          </a:p>
        </p:txBody>
      </p:sp>
      <p:pic>
        <p:nvPicPr>
          <p:cNvPr id="14" name="Segnaposto immagine 13"/>
          <p:cNvPicPr preferRelativeResize="0">
            <a:picLocks noGrp="1" noChangeAspect="1"/>
          </p:cNvPicPr>
          <p:nvPr>
            <p:ph sz="half" idx="1"/>
          </p:nvPr>
        </p:nvPicPr>
        <p:blipFill rotWithShape="1">
          <a:blip r:embed="rId2">
            <a:extLst>
              <a:ext uri="{28A0092B-C50C-407E-A947-70E740481C1C}">
                <a14:useLocalDpi xmlns:a14="http://schemas.microsoft.com/office/drawing/2010/main" val="0"/>
              </a:ext>
            </a:extLst>
          </a:blip>
          <a:srcRect r="58719" b="23862"/>
          <a:stretch/>
        </p:blipFill>
        <p:spPr>
          <a:xfrm>
            <a:off x="3839441" y="1493290"/>
            <a:ext cx="3605068" cy="3443186"/>
          </a:xfrm>
        </p:spPr>
      </p:pic>
      <p:pic>
        <p:nvPicPr>
          <p:cNvPr id="15" name="Segnaposto contenuto 14"/>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16351" t="15388" r="17467" b="2835"/>
          <a:stretch/>
        </p:blipFill>
        <p:spPr>
          <a:xfrm>
            <a:off x="7784446" y="1493290"/>
            <a:ext cx="3957451" cy="3443185"/>
          </a:xfrm>
        </p:spPr>
      </p:pic>
    </p:spTree>
    <p:extLst>
      <p:ext uri="{BB962C8B-B14F-4D97-AF65-F5344CB8AC3E}">
        <p14:creationId xmlns:p14="http://schemas.microsoft.com/office/powerpoint/2010/main" val="5678003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p:cNvSpPr>
            <a:spLocks noGrp="1"/>
          </p:cNvSpPr>
          <p:nvPr>
            <p:ph type="title"/>
          </p:nvPr>
        </p:nvSpPr>
        <p:spPr/>
        <p:txBody>
          <a:bodyPr/>
          <a:lstStyle/>
          <a:p>
            <a:r>
              <a:rPr lang="it-IT" dirty="0" smtClean="0"/>
              <a:t>Supporto mobile</a:t>
            </a:r>
            <a:endParaRPr lang="en-US" dirty="0"/>
          </a:p>
        </p:txBody>
      </p:sp>
      <p:sp>
        <p:nvSpPr>
          <p:cNvPr id="6" name="Segnaposto testo 5"/>
          <p:cNvSpPr>
            <a:spLocks noGrp="1"/>
          </p:cNvSpPr>
          <p:nvPr>
            <p:ph type="body" idx="1"/>
          </p:nvPr>
        </p:nvSpPr>
        <p:spPr/>
        <p:txBody>
          <a:bodyPr/>
          <a:lstStyle/>
          <a:p>
            <a:r>
              <a:rPr lang="it-IT" dirty="0" err="1" smtClean="0"/>
              <a:t>Nexus</a:t>
            </a:r>
            <a:r>
              <a:rPr lang="it-IT" dirty="0" smtClean="0"/>
              <a:t> 5</a:t>
            </a:r>
            <a:endParaRPr lang="en-US" dirty="0"/>
          </a:p>
        </p:txBody>
      </p:sp>
      <p:pic>
        <p:nvPicPr>
          <p:cNvPr id="10" name="Segnaposto contenuto 9"/>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964369" y="1930936"/>
            <a:ext cx="2246127" cy="4024313"/>
          </a:xfrm>
        </p:spPr>
      </p:pic>
      <p:sp>
        <p:nvSpPr>
          <p:cNvPr id="8" name="Segnaposto testo 7"/>
          <p:cNvSpPr>
            <a:spLocks noGrp="1"/>
          </p:cNvSpPr>
          <p:nvPr>
            <p:ph type="body" sz="quarter" idx="3"/>
          </p:nvPr>
        </p:nvSpPr>
        <p:spPr/>
        <p:txBody>
          <a:bodyPr/>
          <a:lstStyle/>
          <a:p>
            <a:r>
              <a:rPr lang="it-IT" dirty="0" err="1" smtClean="0"/>
              <a:t>Ipad</a:t>
            </a:r>
            <a:r>
              <a:rPr lang="it-IT" dirty="0" smtClean="0"/>
              <a:t> 5 </a:t>
            </a:r>
            <a:endParaRPr lang="en-US" dirty="0"/>
          </a:p>
        </p:txBody>
      </p:sp>
      <p:pic>
        <p:nvPicPr>
          <p:cNvPr id="11" name="Segnaposto contenuto 10"/>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474691" y="1930936"/>
            <a:ext cx="5278399" cy="4024314"/>
          </a:xfrm>
        </p:spPr>
      </p:pic>
    </p:spTree>
    <p:extLst>
      <p:ext uri="{BB962C8B-B14F-4D97-AF65-F5344CB8AC3E}">
        <p14:creationId xmlns:p14="http://schemas.microsoft.com/office/powerpoint/2010/main" val="36797017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p:cNvSpPr>
            <a:spLocks noGrp="1"/>
          </p:cNvSpPr>
          <p:nvPr>
            <p:ph type="title"/>
          </p:nvPr>
        </p:nvSpPr>
        <p:spPr/>
        <p:txBody>
          <a:bodyPr/>
          <a:lstStyle/>
          <a:p>
            <a:r>
              <a:rPr lang="it-IT" dirty="0" smtClean="0"/>
              <a:t>Alcuni </a:t>
            </a:r>
            <a:r>
              <a:rPr lang="it-IT" dirty="0" err="1" smtClean="0"/>
              <a:t>screenshot</a:t>
            </a:r>
            <a:r>
              <a:rPr lang="it-IT" dirty="0" smtClean="0"/>
              <a:t> su diversi </a:t>
            </a:r>
            <a:r>
              <a:rPr lang="it-IT" dirty="0" err="1" smtClean="0"/>
              <a:t>broswer</a:t>
            </a:r>
            <a:r>
              <a:rPr lang="it-IT" dirty="0" smtClean="0"/>
              <a:t/>
            </a:r>
            <a:br>
              <a:rPr lang="it-IT" dirty="0" smtClean="0"/>
            </a:br>
            <a:r>
              <a:rPr lang="it-IT" dirty="0" smtClean="0"/>
              <a:t>(</a:t>
            </a:r>
            <a:r>
              <a:rPr lang="it-IT" dirty="0" err="1" smtClean="0"/>
              <a:t>ie</a:t>
            </a:r>
            <a:r>
              <a:rPr lang="it-IT" dirty="0" smtClean="0"/>
              <a:t> 9)</a:t>
            </a:r>
            <a:endParaRPr lang="en-US" dirty="0"/>
          </a:p>
        </p:txBody>
      </p:sp>
      <p:pic>
        <p:nvPicPr>
          <p:cNvPr id="9" name="Segnaposto contenuto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16115" y="863790"/>
            <a:ext cx="6825526" cy="5121275"/>
          </a:xfrm>
        </p:spPr>
      </p:pic>
      <p:pic>
        <p:nvPicPr>
          <p:cNvPr id="11" name="Immagine 10"/>
          <p:cNvPicPr>
            <a:picLocks noChangeAspect="1"/>
          </p:cNvPicPr>
          <p:nvPr/>
        </p:nvPicPr>
        <p:blipFill rotWithShape="1">
          <a:blip r:embed="rId3">
            <a:extLst>
              <a:ext uri="{28A0092B-C50C-407E-A947-70E740481C1C}">
                <a14:useLocalDpi xmlns:a14="http://schemas.microsoft.com/office/drawing/2010/main" val="0"/>
              </a:ext>
            </a:extLst>
          </a:blip>
          <a:srcRect l="18519" t="23031" r="19444"/>
          <a:stretch/>
        </p:blipFill>
        <p:spPr>
          <a:xfrm>
            <a:off x="4534441" y="706483"/>
            <a:ext cx="6807200" cy="5278582"/>
          </a:xfrm>
          <a:prstGeom prst="rect">
            <a:avLst/>
          </a:prstGeom>
        </p:spPr>
      </p:pic>
    </p:spTree>
    <p:extLst>
      <p:ext uri="{BB962C8B-B14F-4D97-AF65-F5344CB8AC3E}">
        <p14:creationId xmlns:p14="http://schemas.microsoft.com/office/powerpoint/2010/main" val="1810522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50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egnaposto contenuto 4"/>
          <p:cNvPicPr>
            <a:picLocks noGrp="1" noChangeAspect="1"/>
          </p:cNvPicPr>
          <p:nvPr>
            <p:ph idx="1"/>
          </p:nvPr>
        </p:nvPicPr>
        <p:blipFill rotWithShape="1">
          <a:blip r:embed="rId2">
            <a:extLst>
              <a:ext uri="{28A0092B-C50C-407E-A947-70E740481C1C}">
                <a14:useLocalDpi xmlns:a14="http://schemas.microsoft.com/office/drawing/2010/main" val="0"/>
              </a:ext>
            </a:extLst>
          </a:blip>
          <a:srcRect l="18577" t="23791" r="18291" b="653"/>
          <a:stretch/>
        </p:blipFill>
        <p:spPr>
          <a:xfrm>
            <a:off x="4502726" y="1123837"/>
            <a:ext cx="5999020" cy="4487267"/>
          </a:xfrm>
        </p:spPr>
      </p:pic>
      <p:sp>
        <p:nvSpPr>
          <p:cNvPr id="7" name="Titolo 6"/>
          <p:cNvSpPr>
            <a:spLocks noGrp="1"/>
          </p:cNvSpPr>
          <p:nvPr>
            <p:ph type="title"/>
          </p:nvPr>
        </p:nvSpPr>
        <p:spPr/>
        <p:txBody>
          <a:bodyPr/>
          <a:lstStyle/>
          <a:p>
            <a:r>
              <a:rPr lang="it-IT" dirty="0" smtClean="0"/>
              <a:t>Alcuni </a:t>
            </a:r>
            <a:r>
              <a:rPr lang="it-IT" dirty="0" err="1" smtClean="0"/>
              <a:t>screenshot</a:t>
            </a:r>
            <a:r>
              <a:rPr lang="it-IT" dirty="0" smtClean="0"/>
              <a:t> su diversi </a:t>
            </a:r>
            <a:r>
              <a:rPr lang="it-IT" dirty="0" err="1" smtClean="0"/>
              <a:t>broswer</a:t>
            </a:r>
            <a:r>
              <a:rPr lang="it-IT" dirty="0" smtClean="0"/>
              <a:t/>
            </a:r>
            <a:br>
              <a:rPr lang="it-IT" dirty="0" smtClean="0"/>
            </a:br>
            <a:r>
              <a:rPr lang="it-IT" dirty="0" smtClean="0"/>
              <a:t>Chrome 17</a:t>
            </a:r>
            <a:endParaRPr lang="en-US" dirty="0"/>
          </a:p>
        </p:txBody>
      </p:sp>
      <p:pic>
        <p:nvPicPr>
          <p:cNvPr id="6" name="Immagine 5"/>
          <p:cNvPicPr>
            <a:picLocks noChangeAspect="1"/>
          </p:cNvPicPr>
          <p:nvPr/>
        </p:nvPicPr>
        <p:blipFill rotWithShape="1">
          <a:blip r:embed="rId3">
            <a:extLst>
              <a:ext uri="{28A0092B-C50C-407E-A947-70E740481C1C}">
                <a14:useLocalDpi xmlns:a14="http://schemas.microsoft.com/office/drawing/2010/main" val="0"/>
              </a:ext>
            </a:extLst>
          </a:blip>
          <a:srcRect l="18458" t="23067" r="19559"/>
          <a:stretch/>
        </p:blipFill>
        <p:spPr>
          <a:xfrm>
            <a:off x="4502726" y="1097586"/>
            <a:ext cx="5999020" cy="4653683"/>
          </a:xfrm>
          <a:prstGeom prst="rect">
            <a:avLst/>
          </a:prstGeom>
        </p:spPr>
      </p:pic>
    </p:spTree>
    <p:extLst>
      <p:ext uri="{BB962C8B-B14F-4D97-AF65-F5344CB8AC3E}">
        <p14:creationId xmlns:p14="http://schemas.microsoft.com/office/powerpoint/2010/main" val="299109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50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p:cNvSpPr>
            <a:spLocks noGrp="1"/>
          </p:cNvSpPr>
          <p:nvPr>
            <p:ph type="title"/>
          </p:nvPr>
        </p:nvSpPr>
        <p:spPr/>
        <p:txBody>
          <a:bodyPr/>
          <a:lstStyle/>
          <a:p>
            <a:r>
              <a:rPr lang="it-IT" dirty="0" smtClean="0"/>
              <a:t>Alcuni </a:t>
            </a:r>
            <a:r>
              <a:rPr lang="it-IT" dirty="0" err="1" smtClean="0"/>
              <a:t>screenshot</a:t>
            </a:r>
            <a:r>
              <a:rPr lang="it-IT" dirty="0" smtClean="0"/>
              <a:t> su diversi </a:t>
            </a:r>
            <a:r>
              <a:rPr lang="it-IT" dirty="0" err="1" smtClean="0"/>
              <a:t>broswer</a:t>
            </a:r>
            <a:r>
              <a:rPr lang="it-IT" dirty="0" smtClean="0"/>
              <a:t/>
            </a:r>
            <a:br>
              <a:rPr lang="it-IT" dirty="0" smtClean="0"/>
            </a:br>
            <a:r>
              <a:rPr lang="it-IT" dirty="0" smtClean="0"/>
              <a:t>Opera 11,50</a:t>
            </a:r>
            <a:endParaRPr lang="en-US" dirty="0"/>
          </a:p>
        </p:txBody>
      </p:sp>
      <p:pic>
        <p:nvPicPr>
          <p:cNvPr id="2" name="Segnaposto contenuto 1"/>
          <p:cNvPicPr>
            <a:picLocks noGrp="1" noChangeAspect="1"/>
          </p:cNvPicPr>
          <p:nvPr>
            <p:ph idx="1"/>
          </p:nvPr>
        </p:nvPicPr>
        <p:blipFill rotWithShape="1">
          <a:blip r:embed="rId2">
            <a:extLst>
              <a:ext uri="{28A0092B-C50C-407E-A947-70E740481C1C}">
                <a14:useLocalDpi xmlns:a14="http://schemas.microsoft.com/office/drawing/2010/main" val="0"/>
              </a:ext>
            </a:extLst>
          </a:blip>
          <a:srcRect l="18326" t="22781" r="18417"/>
          <a:stretch/>
        </p:blipFill>
        <p:spPr>
          <a:xfrm>
            <a:off x="4571998" y="1246961"/>
            <a:ext cx="5938983" cy="4531103"/>
          </a:xfrm>
        </p:spPr>
      </p:pic>
    </p:spTree>
    <p:extLst>
      <p:ext uri="{BB962C8B-B14F-4D97-AF65-F5344CB8AC3E}">
        <p14:creationId xmlns:p14="http://schemas.microsoft.com/office/powerpoint/2010/main" val="30347188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egnaposto contenuto 1"/>
          <p:cNvPicPr>
            <a:picLocks noGrp="1" noChangeAspect="1"/>
          </p:cNvPicPr>
          <p:nvPr>
            <p:ph idx="1"/>
          </p:nvPr>
        </p:nvPicPr>
        <p:blipFill rotWithShape="1">
          <a:blip r:embed="rId2">
            <a:extLst>
              <a:ext uri="{28A0092B-C50C-407E-A947-70E740481C1C}">
                <a14:useLocalDpi xmlns:a14="http://schemas.microsoft.com/office/drawing/2010/main" val="0"/>
              </a:ext>
            </a:extLst>
          </a:blip>
          <a:srcRect l="18578" t="22983" r="19427"/>
          <a:stretch/>
        </p:blipFill>
        <p:spPr>
          <a:xfrm>
            <a:off x="4839852" y="1214674"/>
            <a:ext cx="5543403" cy="4304146"/>
          </a:xfrm>
        </p:spPr>
      </p:pic>
      <p:sp>
        <p:nvSpPr>
          <p:cNvPr id="7" name="Titolo 6"/>
          <p:cNvSpPr>
            <a:spLocks noGrp="1"/>
          </p:cNvSpPr>
          <p:nvPr>
            <p:ph type="title"/>
          </p:nvPr>
        </p:nvSpPr>
        <p:spPr/>
        <p:txBody>
          <a:bodyPr/>
          <a:lstStyle/>
          <a:p>
            <a:r>
              <a:rPr lang="it-IT" dirty="0" smtClean="0"/>
              <a:t>Alcuni </a:t>
            </a:r>
            <a:r>
              <a:rPr lang="it-IT" dirty="0" err="1" smtClean="0"/>
              <a:t>screenshot</a:t>
            </a:r>
            <a:r>
              <a:rPr lang="it-IT" dirty="0" smtClean="0"/>
              <a:t> su diversi </a:t>
            </a:r>
            <a:r>
              <a:rPr lang="it-IT" dirty="0" err="1" smtClean="0"/>
              <a:t>broswer</a:t>
            </a:r>
            <a:r>
              <a:rPr lang="it-IT" dirty="0" smtClean="0"/>
              <a:t/>
            </a:r>
            <a:br>
              <a:rPr lang="it-IT" dirty="0" smtClean="0"/>
            </a:br>
            <a:r>
              <a:rPr lang="it-IT" dirty="0" smtClean="0"/>
              <a:t>Opera 16</a:t>
            </a:r>
            <a:endParaRPr lang="en-US" dirty="0"/>
          </a:p>
        </p:txBody>
      </p:sp>
      <p:pic>
        <p:nvPicPr>
          <p:cNvPr id="3" name="Immagine 2"/>
          <p:cNvPicPr>
            <a:picLocks noChangeAspect="1"/>
          </p:cNvPicPr>
          <p:nvPr/>
        </p:nvPicPr>
        <p:blipFill rotWithShape="1">
          <a:blip r:embed="rId3">
            <a:extLst>
              <a:ext uri="{28A0092B-C50C-407E-A947-70E740481C1C}">
                <a14:useLocalDpi xmlns:a14="http://schemas.microsoft.com/office/drawing/2010/main" val="0"/>
              </a:ext>
            </a:extLst>
          </a:blip>
          <a:srcRect l="18825" t="22920" r="19376"/>
          <a:stretch/>
        </p:blipFill>
        <p:spPr>
          <a:xfrm>
            <a:off x="4839851" y="1197561"/>
            <a:ext cx="5543403" cy="4321259"/>
          </a:xfrm>
          <a:prstGeom prst="rect">
            <a:avLst/>
          </a:prstGeom>
        </p:spPr>
      </p:pic>
    </p:spTree>
    <p:extLst>
      <p:ext uri="{BB962C8B-B14F-4D97-AF65-F5344CB8AC3E}">
        <p14:creationId xmlns:p14="http://schemas.microsoft.com/office/powerpoint/2010/main" val="2928988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5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egnaposto contenuto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04597" y="726950"/>
            <a:ext cx="6986795" cy="5121275"/>
          </a:xfrm>
        </p:spPr>
      </p:pic>
      <p:pic>
        <p:nvPicPr>
          <p:cNvPr id="3" name="Immagin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16455" y="726950"/>
            <a:ext cx="6947267" cy="5305975"/>
          </a:xfrm>
          <a:prstGeom prst="rect">
            <a:avLst/>
          </a:prstGeom>
        </p:spPr>
      </p:pic>
      <p:pic>
        <p:nvPicPr>
          <p:cNvPr id="4" name="Immagin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42149" y="739662"/>
            <a:ext cx="6963078" cy="5280550"/>
          </a:xfrm>
          <a:prstGeom prst="rect">
            <a:avLst/>
          </a:prstGeom>
        </p:spPr>
      </p:pic>
      <p:sp>
        <p:nvSpPr>
          <p:cNvPr id="7" name="Titolo 6"/>
          <p:cNvSpPr>
            <a:spLocks noGrp="1"/>
          </p:cNvSpPr>
          <p:nvPr>
            <p:ph type="title"/>
          </p:nvPr>
        </p:nvSpPr>
        <p:spPr/>
        <p:txBody>
          <a:bodyPr/>
          <a:lstStyle/>
          <a:p>
            <a:r>
              <a:rPr lang="it-IT" dirty="0" smtClean="0"/>
              <a:t>Alcuni </a:t>
            </a:r>
            <a:r>
              <a:rPr lang="it-IT" dirty="0" err="1" smtClean="0"/>
              <a:t>screenshot</a:t>
            </a:r>
            <a:r>
              <a:rPr lang="it-IT" dirty="0" smtClean="0"/>
              <a:t> su diversi </a:t>
            </a:r>
            <a:r>
              <a:rPr lang="it-IT" dirty="0" err="1" smtClean="0"/>
              <a:t>broswer</a:t>
            </a:r>
            <a:r>
              <a:rPr lang="it-IT" dirty="0" smtClean="0"/>
              <a:t/>
            </a:r>
            <a:br>
              <a:rPr lang="it-IT" dirty="0" smtClean="0"/>
            </a:br>
            <a:r>
              <a:rPr lang="it-IT" dirty="0" smtClean="0"/>
              <a:t>Safari 5.1</a:t>
            </a:r>
            <a:endParaRPr lang="en-US" dirty="0"/>
          </a:p>
        </p:txBody>
      </p:sp>
      <p:pic>
        <p:nvPicPr>
          <p:cNvPr id="5" name="Immagin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64895" y="732310"/>
            <a:ext cx="6995903" cy="5287902"/>
          </a:xfrm>
          <a:prstGeom prst="rect">
            <a:avLst/>
          </a:prstGeom>
        </p:spPr>
      </p:pic>
      <p:pic>
        <p:nvPicPr>
          <p:cNvPr id="6" name="Immagin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72092" y="707496"/>
            <a:ext cx="7026218" cy="5312716"/>
          </a:xfrm>
          <a:prstGeom prst="rect">
            <a:avLst/>
          </a:prstGeom>
        </p:spPr>
      </p:pic>
    </p:spTree>
    <p:extLst>
      <p:ext uri="{BB962C8B-B14F-4D97-AF65-F5344CB8AC3E}">
        <p14:creationId xmlns:p14="http://schemas.microsoft.com/office/powerpoint/2010/main" val="3289977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5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500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anim calcmode="lin" valueType="num">
                                      <p:cBhvr>
                                        <p:cTn id="15" dur="500" fill="hold"/>
                                        <p:tgtEl>
                                          <p:spTgt spid="4"/>
                                        </p:tgtEl>
                                        <p:attrNameLst>
                                          <p:attrName>ppt_x</p:attrName>
                                        </p:attrNameLst>
                                      </p:cBhvr>
                                      <p:tavLst>
                                        <p:tav tm="0">
                                          <p:val>
                                            <p:strVal val="#ppt_x"/>
                                          </p:val>
                                        </p:tav>
                                        <p:tav tm="100000">
                                          <p:val>
                                            <p:strVal val="#ppt_x"/>
                                          </p:val>
                                        </p:tav>
                                      </p:tavLst>
                                    </p:anim>
                                    <p:anim calcmode="lin" valueType="num">
                                      <p:cBhvr>
                                        <p:cTn id="16" dur="5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50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anim calcmode="lin" valueType="num">
                                      <p:cBhvr>
                                        <p:cTn id="22" dur="500" fill="hold"/>
                                        <p:tgtEl>
                                          <p:spTgt spid="5"/>
                                        </p:tgtEl>
                                        <p:attrNameLst>
                                          <p:attrName>ppt_x</p:attrName>
                                        </p:attrNameLst>
                                      </p:cBhvr>
                                      <p:tavLst>
                                        <p:tav tm="0">
                                          <p:val>
                                            <p:strVal val="#ppt_x"/>
                                          </p:val>
                                        </p:tav>
                                        <p:tav tm="100000">
                                          <p:val>
                                            <p:strVal val="#ppt_x"/>
                                          </p:val>
                                        </p:tav>
                                      </p:tavLst>
                                    </p:anim>
                                    <p:anim calcmode="lin" valueType="num">
                                      <p:cBhvr>
                                        <p:cTn id="23"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500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anim calcmode="lin" valueType="num">
                                      <p:cBhvr>
                                        <p:cTn id="29" dur="500" fill="hold"/>
                                        <p:tgtEl>
                                          <p:spTgt spid="6"/>
                                        </p:tgtEl>
                                        <p:attrNameLst>
                                          <p:attrName>ppt_x</p:attrName>
                                        </p:attrNameLst>
                                      </p:cBhvr>
                                      <p:tavLst>
                                        <p:tav tm="0">
                                          <p:val>
                                            <p:strVal val="#ppt_x"/>
                                          </p:val>
                                        </p:tav>
                                        <p:tav tm="100000">
                                          <p:val>
                                            <p:strVal val="#ppt_x"/>
                                          </p:val>
                                        </p:tav>
                                      </p:tavLst>
                                    </p:anim>
                                    <p:anim calcmode="lin" valueType="num">
                                      <p:cBhvr>
                                        <p:cTn id="30"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olo 7"/>
          <p:cNvSpPr>
            <a:spLocks noGrp="1"/>
          </p:cNvSpPr>
          <p:nvPr>
            <p:ph type="title"/>
          </p:nvPr>
        </p:nvSpPr>
        <p:spPr/>
        <p:txBody>
          <a:bodyPr/>
          <a:lstStyle/>
          <a:p>
            <a:pPr algn="ctr"/>
            <a:r>
              <a:rPr lang="en-US" dirty="0" err="1" smtClean="0"/>
              <a:t>Autori</a:t>
            </a:r>
            <a:endParaRPr lang="en-US" dirty="0"/>
          </a:p>
        </p:txBody>
      </p:sp>
      <p:sp>
        <p:nvSpPr>
          <p:cNvPr id="9" name="Segnaposto contenuto 8"/>
          <p:cNvSpPr>
            <a:spLocks noGrp="1"/>
          </p:cNvSpPr>
          <p:nvPr>
            <p:ph idx="1"/>
          </p:nvPr>
        </p:nvSpPr>
        <p:spPr/>
        <p:txBody>
          <a:bodyPr/>
          <a:lstStyle/>
          <a:p>
            <a:r>
              <a:rPr lang="it-IT" dirty="0" smtClean="0"/>
              <a:t>Capodicasa</a:t>
            </a:r>
            <a:endParaRPr lang="it-IT" dirty="0"/>
          </a:p>
          <a:p>
            <a:r>
              <a:rPr lang="it-IT" dirty="0" smtClean="0"/>
              <a:t>Caruso</a:t>
            </a:r>
          </a:p>
          <a:p>
            <a:r>
              <a:rPr lang="it-IT" dirty="0" smtClean="0"/>
              <a:t>Di Cola</a:t>
            </a:r>
          </a:p>
          <a:p>
            <a:r>
              <a:rPr lang="it-IT" dirty="0" smtClean="0"/>
              <a:t>Di </a:t>
            </a:r>
            <a:r>
              <a:rPr lang="it-IT" dirty="0"/>
              <a:t>Silvio</a:t>
            </a:r>
            <a:endParaRPr lang="en-US" dirty="0"/>
          </a:p>
        </p:txBody>
      </p:sp>
    </p:spTree>
    <p:extLst>
      <p:ext uri="{BB962C8B-B14F-4D97-AF65-F5344CB8AC3E}">
        <p14:creationId xmlns:p14="http://schemas.microsoft.com/office/powerpoint/2010/main" val="37922597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sz="2800" dirty="0" smtClean="0"/>
              <a:t>Di fianco viene illustrato il diagramma di navigabilità del sito</a:t>
            </a:r>
            <a:endParaRPr lang="it-IT" sz="2800" dirty="0"/>
          </a:p>
        </p:txBody>
      </p:sp>
      <p:pic>
        <p:nvPicPr>
          <p:cNvPr id="4" name="Segnaposto contenuto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68738" y="1122719"/>
            <a:ext cx="7315200" cy="4603037"/>
          </a:xfrm>
        </p:spPr>
      </p:pic>
    </p:spTree>
    <p:extLst>
      <p:ext uri="{BB962C8B-B14F-4D97-AF65-F5344CB8AC3E}">
        <p14:creationId xmlns:p14="http://schemas.microsoft.com/office/powerpoint/2010/main" val="2261701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Schema della base di dati</a:t>
            </a:r>
            <a:endParaRPr lang="it-IT" dirty="0"/>
          </a:p>
        </p:txBody>
      </p:sp>
      <p:pic>
        <p:nvPicPr>
          <p:cNvPr id="5" name="Segnaposto contenuto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54909" y="1252809"/>
            <a:ext cx="4342857" cy="4342857"/>
          </a:xfrm>
        </p:spPr>
      </p:pic>
    </p:spTree>
    <p:extLst>
      <p:ext uri="{BB962C8B-B14F-4D97-AF65-F5344CB8AC3E}">
        <p14:creationId xmlns:p14="http://schemas.microsoft.com/office/powerpoint/2010/main" val="5422030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52918" y="1123837"/>
            <a:ext cx="3120903" cy="4601183"/>
          </a:xfrm>
        </p:spPr>
        <p:txBody>
          <a:bodyPr/>
          <a:lstStyle/>
          <a:p>
            <a:r>
              <a:rPr lang="it-IT" dirty="0"/>
              <a:t>Descrizione analitica del layout del </a:t>
            </a:r>
            <a:r>
              <a:rPr lang="it-IT" dirty="0" smtClean="0"/>
              <a:t>sito/</a:t>
            </a:r>
            <a:r>
              <a:rPr lang="it-IT" smtClean="0"/>
              <a:t/>
            </a:r>
            <a:br>
              <a:rPr lang="it-IT" smtClean="0"/>
            </a:br>
            <a:r>
              <a:rPr lang="it-IT" smtClean="0"/>
              <a:t>Funzionamento</a:t>
            </a:r>
            <a:endParaRPr lang="it-IT">
              <a:effectLst/>
            </a:endParaRPr>
          </a:p>
        </p:txBody>
      </p:sp>
      <p:sp>
        <p:nvSpPr>
          <p:cNvPr id="3" name="Segnaposto contenuto 2"/>
          <p:cNvSpPr>
            <a:spLocks noGrp="1"/>
          </p:cNvSpPr>
          <p:nvPr>
            <p:ph idx="1"/>
          </p:nvPr>
        </p:nvSpPr>
        <p:spPr/>
        <p:txBody>
          <a:bodyPr/>
          <a:lstStyle/>
          <a:p>
            <a:r>
              <a:rPr lang="it-IT" dirty="0" smtClean="0"/>
              <a:t>Abbiamo deciso di mantenere una minima traccia del rapporto di parentela sul </a:t>
            </a:r>
            <a:r>
              <a:rPr lang="it-IT" dirty="0" err="1" smtClean="0"/>
              <a:t>db</a:t>
            </a:r>
            <a:r>
              <a:rPr lang="it-IT" dirty="0" smtClean="0"/>
              <a:t> (ovvero lasciamo per ogni utente un collegamento solamente ai genitori e al rispettivo partner tramite l’id).</a:t>
            </a:r>
          </a:p>
          <a:p>
            <a:r>
              <a:rPr lang="it-IT" dirty="0" smtClean="0"/>
              <a:t>Di fatti ogni volta che l’utente effettua l’accesso sul sistema, vengono reperite informazioni minime dal </a:t>
            </a:r>
            <a:r>
              <a:rPr lang="it-IT" dirty="0" err="1" smtClean="0"/>
              <a:t>db</a:t>
            </a:r>
            <a:r>
              <a:rPr lang="it-IT" dirty="0" smtClean="0"/>
              <a:t>, che poi vengono processate dai metodi di creazione dell’albero per poter ottenere la vera e propria sequenza genealogica dell’utente.</a:t>
            </a:r>
          </a:p>
          <a:p>
            <a:endParaRPr lang="it-IT" dirty="0"/>
          </a:p>
        </p:txBody>
      </p:sp>
    </p:spTree>
    <p:extLst>
      <p:ext uri="{BB962C8B-B14F-4D97-AF65-F5344CB8AC3E}">
        <p14:creationId xmlns:p14="http://schemas.microsoft.com/office/powerpoint/2010/main" val="11588847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Definizione del tipo XHTML utilizzato</a:t>
            </a:r>
            <a:endParaRPr lang="en-US" dirty="0"/>
          </a:p>
        </p:txBody>
      </p:sp>
      <p:sp>
        <p:nvSpPr>
          <p:cNvPr id="3" name="Segnaposto contenuto 2"/>
          <p:cNvSpPr>
            <a:spLocks noGrp="1"/>
          </p:cNvSpPr>
          <p:nvPr>
            <p:ph idx="1"/>
          </p:nvPr>
        </p:nvSpPr>
        <p:spPr/>
        <p:txBody>
          <a:bodyPr/>
          <a:lstStyle/>
          <a:p>
            <a:r>
              <a:rPr lang="it-IT" dirty="0" smtClean="0"/>
              <a:t>Per quanto riguarda la parte client side abbiamo utilizzato gli standard dell’HTML5 così da sfruttare al massimo tutte le potenzialità dei nuovi browser, anche se in alcuni punti abbiamo un degradamento sui </a:t>
            </a:r>
            <a:r>
              <a:rPr lang="it-IT" smtClean="0"/>
              <a:t>browser più datati.</a:t>
            </a:r>
            <a:endParaRPr lang="en-US" dirty="0"/>
          </a:p>
        </p:txBody>
      </p:sp>
    </p:spTree>
    <p:extLst>
      <p:ext uri="{BB962C8B-B14F-4D97-AF65-F5344CB8AC3E}">
        <p14:creationId xmlns:p14="http://schemas.microsoft.com/office/powerpoint/2010/main" val="40707952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Descrizione delle soluzioni tecniche adottate</a:t>
            </a:r>
            <a:endParaRPr lang="en-US" dirty="0"/>
          </a:p>
        </p:txBody>
      </p:sp>
      <p:sp>
        <p:nvSpPr>
          <p:cNvPr id="3" name="Segnaposto contenuto 2"/>
          <p:cNvSpPr>
            <a:spLocks noGrp="1"/>
          </p:cNvSpPr>
          <p:nvPr>
            <p:ph idx="1"/>
          </p:nvPr>
        </p:nvSpPr>
        <p:spPr/>
        <p:txBody>
          <a:bodyPr/>
          <a:lstStyle/>
          <a:p>
            <a:r>
              <a:rPr lang="it-IT" dirty="0" smtClean="0"/>
              <a:t>Per quanto riguarda la programmazione Front-end  i linguaggi da noi utilizzati sono Html5, Css3, </a:t>
            </a:r>
            <a:r>
              <a:rPr lang="it-IT" dirty="0" err="1" smtClean="0"/>
              <a:t>Jquery</a:t>
            </a:r>
            <a:r>
              <a:rPr lang="it-IT" dirty="0"/>
              <a:t> </a:t>
            </a:r>
            <a:r>
              <a:rPr lang="it-IT" dirty="0" smtClean="0"/>
              <a:t>e </a:t>
            </a:r>
            <a:r>
              <a:rPr lang="it-IT" dirty="0" err="1" smtClean="0"/>
              <a:t>Javascript</a:t>
            </a:r>
            <a:r>
              <a:rPr lang="it-IT" dirty="0" smtClean="0"/>
              <a:t>.</a:t>
            </a:r>
          </a:p>
          <a:p>
            <a:r>
              <a:rPr lang="it-IT" dirty="0" smtClean="0"/>
              <a:t>Mentre per lo sviluppo e programmazione del lato server sono stati utilizzati Java  e Freemarker oltre al supporto di Apache </a:t>
            </a:r>
            <a:r>
              <a:rPr lang="it-IT" dirty="0" err="1" smtClean="0"/>
              <a:t>Tomcat</a:t>
            </a:r>
            <a:r>
              <a:rPr lang="it-IT" dirty="0" smtClean="0"/>
              <a:t> e </a:t>
            </a:r>
            <a:r>
              <a:rPr lang="it-IT" dirty="0" err="1" smtClean="0"/>
              <a:t>MySQL</a:t>
            </a:r>
            <a:r>
              <a:rPr lang="it-IT" dirty="0" smtClean="0"/>
              <a:t>.</a:t>
            </a:r>
          </a:p>
        </p:txBody>
      </p:sp>
    </p:spTree>
    <p:extLst>
      <p:ext uri="{BB962C8B-B14F-4D97-AF65-F5344CB8AC3E}">
        <p14:creationId xmlns:p14="http://schemas.microsoft.com/office/powerpoint/2010/main" val="1715476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p:cNvSpPr>
            <a:spLocks noGrp="1"/>
          </p:cNvSpPr>
          <p:nvPr>
            <p:ph type="title"/>
          </p:nvPr>
        </p:nvSpPr>
        <p:spPr/>
        <p:txBody>
          <a:bodyPr/>
          <a:lstStyle/>
          <a:p>
            <a:r>
              <a:rPr lang="it-IT" dirty="0"/>
              <a:t>Di seguito mostreremo alcuni </a:t>
            </a:r>
            <a:r>
              <a:rPr lang="it-IT" dirty="0" err="1"/>
              <a:t>Screenshot</a:t>
            </a:r>
            <a:r>
              <a:rPr lang="it-IT" dirty="0"/>
              <a:t> del sito</a:t>
            </a:r>
            <a:endParaRPr lang="en-US" dirty="0"/>
          </a:p>
        </p:txBody>
      </p:sp>
      <p:sp>
        <p:nvSpPr>
          <p:cNvPr id="9" name="Segnaposto testo 8"/>
          <p:cNvSpPr>
            <a:spLocks noGrp="1"/>
          </p:cNvSpPr>
          <p:nvPr>
            <p:ph type="body" sz="half" idx="2"/>
          </p:nvPr>
        </p:nvSpPr>
        <p:spPr/>
        <p:txBody>
          <a:bodyPr/>
          <a:lstStyle/>
          <a:p>
            <a:r>
              <a:rPr lang="it-IT" dirty="0" smtClean="0"/>
              <a:t>Pagina di </a:t>
            </a:r>
            <a:r>
              <a:rPr lang="it-IT" dirty="0" err="1" smtClean="0"/>
              <a:t>HomePage</a:t>
            </a:r>
            <a:r>
              <a:rPr lang="it-IT" dirty="0" smtClean="0"/>
              <a:t> con:</a:t>
            </a:r>
            <a:br>
              <a:rPr lang="it-IT" dirty="0" smtClean="0"/>
            </a:br>
            <a:r>
              <a:rPr lang="it-IT" dirty="0" smtClean="0"/>
              <a:t>-barra di ricerca per persone non registrate (in alto a sinistra).</a:t>
            </a:r>
            <a:br>
              <a:rPr lang="it-IT" dirty="0" smtClean="0"/>
            </a:br>
            <a:r>
              <a:rPr lang="it-IT" dirty="0" smtClean="0"/>
              <a:t>-Form di login per utenti già registrati e per utenti invitati</a:t>
            </a:r>
            <a:br>
              <a:rPr lang="it-IT" dirty="0" smtClean="0"/>
            </a:br>
            <a:r>
              <a:rPr lang="it-IT" dirty="0" smtClean="0"/>
              <a:t>-Collegamento alla </a:t>
            </a:r>
            <a:r>
              <a:rPr lang="it-IT" dirty="0" err="1" smtClean="0"/>
              <a:t>form</a:t>
            </a:r>
            <a:r>
              <a:rPr lang="it-IT" dirty="0" smtClean="0"/>
              <a:t> di registrazione ( in altro a destra)</a:t>
            </a:r>
            <a:endParaRPr lang="en-US" dirty="0"/>
          </a:p>
        </p:txBody>
      </p:sp>
      <p:pic>
        <p:nvPicPr>
          <p:cNvPr id="8" name="Segnaposto contenuto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42609" y="1143000"/>
            <a:ext cx="8473752" cy="4518891"/>
          </a:xfrm>
        </p:spPr>
      </p:pic>
    </p:spTree>
    <p:extLst>
      <p:ext uri="{BB962C8B-B14F-4D97-AF65-F5344CB8AC3E}">
        <p14:creationId xmlns:p14="http://schemas.microsoft.com/office/powerpoint/2010/main" val="27881769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Di seguito mostreremo alcuni </a:t>
            </a:r>
            <a:r>
              <a:rPr lang="it-IT" dirty="0" err="1"/>
              <a:t>Screenshot</a:t>
            </a:r>
            <a:r>
              <a:rPr lang="it-IT" dirty="0"/>
              <a:t> del sito</a:t>
            </a:r>
            <a:endParaRPr lang="en-US" dirty="0"/>
          </a:p>
        </p:txBody>
      </p:sp>
      <p:sp>
        <p:nvSpPr>
          <p:cNvPr id="4" name="Segnaposto testo 3"/>
          <p:cNvSpPr>
            <a:spLocks noGrp="1"/>
          </p:cNvSpPr>
          <p:nvPr>
            <p:ph type="body" sz="half" idx="2"/>
          </p:nvPr>
        </p:nvSpPr>
        <p:spPr/>
        <p:txBody>
          <a:bodyPr/>
          <a:lstStyle/>
          <a:p>
            <a:r>
              <a:rPr lang="it-IT" dirty="0" smtClean="0"/>
              <a:t>Utente invitato che deve verificare l’email e inserire una password</a:t>
            </a:r>
            <a:endParaRPr lang="en-US" dirty="0"/>
          </a:p>
        </p:txBody>
      </p:sp>
      <p:pic>
        <p:nvPicPr>
          <p:cNvPr id="10" name="Segnaposto contenuto 9"/>
          <p:cNvPicPr>
            <a:picLocks noGrp="1" noChangeAspect="1"/>
          </p:cNvPicPr>
          <p:nvPr>
            <p:ph idx="1"/>
          </p:nvPr>
        </p:nvPicPr>
        <p:blipFill rotWithShape="1">
          <a:blip r:embed="rId2">
            <a:extLst>
              <a:ext uri="{28A0092B-C50C-407E-A947-70E740481C1C}">
                <a14:useLocalDpi xmlns:a14="http://schemas.microsoft.com/office/drawing/2010/main" val="0"/>
              </a:ext>
            </a:extLst>
          </a:blip>
          <a:srcRect l="-87" t="9142" r="-1" b="6616"/>
          <a:stretch/>
        </p:blipFill>
        <p:spPr>
          <a:xfrm>
            <a:off x="3500580" y="1143000"/>
            <a:ext cx="8554973" cy="4500418"/>
          </a:xfrm>
        </p:spPr>
      </p:pic>
    </p:spTree>
    <p:extLst>
      <p:ext uri="{BB962C8B-B14F-4D97-AF65-F5344CB8AC3E}">
        <p14:creationId xmlns:p14="http://schemas.microsoft.com/office/powerpoint/2010/main" val="281224353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Di seguito mostreremo alcuni </a:t>
            </a:r>
            <a:r>
              <a:rPr lang="it-IT" dirty="0" err="1"/>
              <a:t>Screenshot</a:t>
            </a:r>
            <a:r>
              <a:rPr lang="it-IT" dirty="0"/>
              <a:t> del sito</a:t>
            </a:r>
            <a:endParaRPr lang="en-US" dirty="0"/>
          </a:p>
        </p:txBody>
      </p:sp>
      <p:sp>
        <p:nvSpPr>
          <p:cNvPr id="4" name="Segnaposto testo 3"/>
          <p:cNvSpPr>
            <a:spLocks noGrp="1"/>
          </p:cNvSpPr>
          <p:nvPr>
            <p:ph type="body" sz="half" idx="2"/>
          </p:nvPr>
        </p:nvSpPr>
        <p:spPr/>
        <p:txBody>
          <a:bodyPr/>
          <a:lstStyle/>
          <a:p>
            <a:r>
              <a:rPr lang="it-IT" dirty="0" smtClean="0"/>
              <a:t>Pagina principale dove possiamo vedere nel riquadro di sinistra il profilo dell’utente loggato , nel dettaglio notiamo anche il bottone per il cambio foto e la notifica di richiesta di amicizia(foto a seguire).</a:t>
            </a:r>
          </a:p>
          <a:p>
            <a:endParaRPr lang="en-US" dirty="0"/>
          </a:p>
        </p:txBody>
      </p:sp>
      <p:pic>
        <p:nvPicPr>
          <p:cNvPr id="5" name="Segnaposto contenuto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5382" y="795779"/>
            <a:ext cx="7352145" cy="5193860"/>
          </a:xfrm>
        </p:spPr>
      </p:pic>
    </p:spTree>
    <p:extLst>
      <p:ext uri="{BB962C8B-B14F-4D97-AF65-F5344CB8AC3E}">
        <p14:creationId xmlns:p14="http://schemas.microsoft.com/office/powerpoint/2010/main" val="2667511133"/>
      </p:ext>
    </p:extLst>
  </p:cSld>
  <p:clrMapOvr>
    <a:masterClrMapping/>
  </p:clrMapOvr>
  <p:timing>
    <p:tnLst>
      <p:par>
        <p:cTn id="1" dur="indefinite" restart="never" nodeType="tmRoot"/>
      </p:par>
    </p:tnLst>
  </p:timing>
</p:sld>
</file>

<file path=ppt/theme/theme1.xml><?xml version="1.0" encoding="utf-8"?>
<a:theme xmlns:a="http://schemas.openxmlformats.org/drawingml/2006/main" name="Cornice">
  <a:themeElements>
    <a:clrScheme name="Cornic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ornice">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Cornic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TM03457475[[fn=Cornice]]</Template>
  <TotalTime>520</TotalTime>
  <Words>322</Words>
  <Application>Microsoft Macintosh PowerPoint</Application>
  <PresentationFormat>Widescreen</PresentationFormat>
  <Paragraphs>34</Paragraphs>
  <Slides>18</Slides>
  <Notes>0</Notes>
  <HiddenSlides>0</HiddenSlides>
  <MMClips>0</MMClips>
  <ScaleCrop>false</ScaleCrop>
  <HeadingPairs>
    <vt:vector size="6" baseType="variant">
      <vt:variant>
        <vt:lpstr>Caratteri utilizzati</vt:lpstr>
      </vt:variant>
      <vt:variant>
        <vt:i4>2</vt:i4>
      </vt:variant>
      <vt:variant>
        <vt:lpstr>Tema</vt:lpstr>
      </vt:variant>
      <vt:variant>
        <vt:i4>1</vt:i4>
      </vt:variant>
      <vt:variant>
        <vt:lpstr>Titoli diapositive</vt:lpstr>
      </vt:variant>
      <vt:variant>
        <vt:i4>18</vt:i4>
      </vt:variant>
    </vt:vector>
  </HeadingPairs>
  <TitlesOfParts>
    <vt:vector size="21" baseType="lpstr">
      <vt:lpstr>Corbel</vt:lpstr>
      <vt:lpstr>Wingdings 2</vt:lpstr>
      <vt:lpstr>Cornice</vt:lpstr>
      <vt:lpstr>Family Tree (documentazione tecnica)</vt:lpstr>
      <vt:lpstr>Di fianco viene illustrato il diagramma di navigabilità del sito</vt:lpstr>
      <vt:lpstr>Schema della base di dati</vt:lpstr>
      <vt:lpstr>Descrizione analitica del layout del sito/ Funzionamento</vt:lpstr>
      <vt:lpstr>Definizione del tipo XHTML utilizzato</vt:lpstr>
      <vt:lpstr>Descrizione delle soluzioni tecniche adottate</vt:lpstr>
      <vt:lpstr>Di seguito mostreremo alcuni Screenshot del sito</vt:lpstr>
      <vt:lpstr>Di seguito mostreremo alcuni Screenshot del sito</vt:lpstr>
      <vt:lpstr>Di seguito mostreremo alcuni Screenshot del sito</vt:lpstr>
      <vt:lpstr>View delle pagine cambio foto e richieste d’amicizia</vt:lpstr>
      <vt:lpstr>Una volta loggato , l’utente può effettuare una ricerca mirata cosi da poter individuare i suoi parenti.</vt:lpstr>
      <vt:lpstr>Supporto mobile</vt:lpstr>
      <vt:lpstr>Alcuni screenshot su diversi broswer (ie 9)</vt:lpstr>
      <vt:lpstr>Alcuni screenshot su diversi broswer Chrome 17</vt:lpstr>
      <vt:lpstr>Alcuni screenshot su diversi broswer Opera 11,50</vt:lpstr>
      <vt:lpstr>Alcuni screenshot su diversi broswer Opera 16</vt:lpstr>
      <vt:lpstr>Alcuni screenshot su diversi broswer Safari 5.1</vt:lpstr>
      <vt:lpstr>Autori</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Genealogy Tree (documentazione tecnica)</dc:title>
  <dc:creator>Utente di Microsoft Office</dc:creator>
  <cp:lastModifiedBy>Utente di Microsoft Office</cp:lastModifiedBy>
  <cp:revision>27</cp:revision>
  <dcterms:created xsi:type="dcterms:W3CDTF">2016-06-16T08:35:50Z</dcterms:created>
  <dcterms:modified xsi:type="dcterms:W3CDTF">2016-06-21T15:26:41Z</dcterms:modified>
</cp:coreProperties>
</file>

<file path=docProps/thumbnail.jpeg>
</file>